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75" r:id="rId1"/>
  </p:sldMasterIdLst>
  <p:notesMasterIdLst>
    <p:notesMasterId r:id="rId19"/>
  </p:notesMasterIdLst>
  <p:handoutMasterIdLst>
    <p:handoutMasterId r:id="rId20"/>
  </p:handoutMasterIdLst>
  <p:sldIdLst>
    <p:sldId id="365" r:id="rId2"/>
    <p:sldId id="371" r:id="rId3"/>
    <p:sldId id="488" r:id="rId4"/>
    <p:sldId id="499" r:id="rId5"/>
    <p:sldId id="500" r:id="rId6"/>
    <p:sldId id="502" r:id="rId7"/>
    <p:sldId id="503" r:id="rId8"/>
    <p:sldId id="498" r:id="rId9"/>
    <p:sldId id="465" r:id="rId10"/>
    <p:sldId id="491" r:id="rId11"/>
    <p:sldId id="481" r:id="rId12"/>
    <p:sldId id="482" r:id="rId13"/>
    <p:sldId id="483" r:id="rId14"/>
    <p:sldId id="489" r:id="rId15"/>
    <p:sldId id="394" r:id="rId16"/>
    <p:sldId id="505" r:id="rId17"/>
    <p:sldId id="506" r:id="rId18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6E208C5-7D21-490B-A198-34239A61597D}">
          <p14:sldIdLst>
            <p14:sldId id="365"/>
            <p14:sldId id="371"/>
            <p14:sldId id="488"/>
            <p14:sldId id="499"/>
            <p14:sldId id="500"/>
            <p14:sldId id="502"/>
            <p14:sldId id="503"/>
            <p14:sldId id="498"/>
            <p14:sldId id="465"/>
            <p14:sldId id="491"/>
            <p14:sldId id="481"/>
            <p14:sldId id="482"/>
            <p14:sldId id="483"/>
            <p14:sldId id="489"/>
            <p14:sldId id="394"/>
            <p14:sldId id="505"/>
            <p14:sldId id="506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1207">
          <p15:clr>
            <a:srgbClr val="A4A3A4"/>
          </p15:clr>
        </p15:guide>
        <p15:guide id="2" orient="horz" pos="4201">
          <p15:clr>
            <a:srgbClr val="A4A3A4"/>
          </p15:clr>
        </p15:guide>
        <p15:guide id="3" orient="horz" pos="572">
          <p15:clr>
            <a:srgbClr val="A4A3A4"/>
          </p15:clr>
        </p15:guide>
        <p15:guide id="4" pos="5193">
          <p15:clr>
            <a:srgbClr val="A4A3A4"/>
          </p15:clr>
        </p15:guide>
        <p15:guide id="5" pos="5692">
          <p15:clr>
            <a:srgbClr val="A4A3A4"/>
          </p15:clr>
        </p15:guide>
        <p15:guide id="6" pos="5556">
          <p15:clr>
            <a:srgbClr val="A4A3A4"/>
          </p15:clr>
        </p15:guide>
        <p15:guide id="7" pos="365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MIT University" initials="" lastIdx="10" clrIdx="0"/>
  <p:cmAuthor id="1" name="Homs" initials="H" lastIdx="4" clrIdx="1"/>
  <p:cmAuthor id="2" name="User" initials="U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FF"/>
    <a:srgbClr val="FCD6D3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47" autoAdjust="0"/>
    <p:restoredTop sz="92922" autoAdjust="0"/>
  </p:normalViewPr>
  <p:slideViewPr>
    <p:cSldViewPr showGuides="1">
      <p:cViewPr>
        <p:scale>
          <a:sx n="112" d="100"/>
          <a:sy n="112" d="100"/>
        </p:scale>
        <p:origin x="-1806" y="-426"/>
      </p:cViewPr>
      <p:guideLst>
        <p:guide orient="horz" pos="1207"/>
        <p:guide orient="horz" pos="4201"/>
        <p:guide orient="horz" pos="572"/>
        <p:guide pos="5193"/>
        <p:guide pos="5692"/>
        <p:guide pos="5556"/>
        <p:guide pos="3651"/>
      </p:guideLst>
    </p:cSldViewPr>
  </p:slideViewPr>
  <p:outlineViewPr>
    <p:cViewPr>
      <p:scale>
        <a:sx n="33" d="100"/>
        <a:sy n="33" d="100"/>
      </p:scale>
      <p:origin x="12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howGuides="1">
      <p:cViewPr varScale="1">
        <p:scale>
          <a:sx n="61" d="100"/>
          <a:sy n="61" d="100"/>
        </p:scale>
        <p:origin x="-3342" y="-96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E316FA-D59F-4A5D-8438-7C85325C2849}" type="datetimeFigureOut">
              <a:rPr lang="en-AU" smtClean="0"/>
              <a:t>14/09/2015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CFE4F3-BF1A-4417-AB19-B82633588F71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43573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B5A76E-1FAE-4F8A-AC28-6BAE4CB3CF77}" type="datetimeFigureOut">
              <a:rPr lang="en-AU" smtClean="0"/>
              <a:t>14/09/2015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3771DA-0864-4937-99C8-5813B4661F6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70402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hape 53"/>
          <p:cNvSpPr txBox="1">
            <a:spLocks noGrp="1"/>
          </p:cNvSpPr>
          <p:nvPr>
            <p:ph type="body" idx="1"/>
          </p:nvPr>
        </p:nvSpPr>
        <p:spPr bwMode="auto">
          <a:noFill/>
        </p:spPr>
        <p:txBody>
          <a:bodyPr vert="horz" wrap="square" numCol="1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dirty="0" smtClean="0"/>
          </a:p>
        </p:txBody>
      </p:sp>
      <p:sp>
        <p:nvSpPr>
          <p:cNvPr id="11266" name="Shape 54"/>
          <p:cNvSpPr>
            <a:spLocks noGrp="1" noRot="1" noChangeAspect="1"/>
          </p:cNvSpPr>
          <p:nvPr>
            <p:ph type="sldImg" idx="2"/>
          </p:nvPr>
        </p:nvSpPr>
        <p:spPr>
          <a:noFill/>
          <a:ln w="9525"/>
        </p:spPr>
      </p:sp>
    </p:spTree>
    <p:extLst>
      <p:ext uri="{BB962C8B-B14F-4D97-AF65-F5344CB8AC3E}">
        <p14:creationId xmlns:p14="http://schemas.microsoft.com/office/powerpoint/2010/main" val="3669230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4908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1053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0733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6478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Acknowledge</a:t>
            </a:r>
            <a:r>
              <a:rPr lang="en-AU" baseline="0" dirty="0" smtClean="0"/>
              <a:t> Dennis Glover - writer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5974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31197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>
                <a:solidFill>
                  <a:prstClr val="black"/>
                </a:solidFill>
              </a:rPr>
              <a:pPr/>
              <a:t>4</a:t>
            </a:fld>
            <a:endParaRPr lang="en-A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707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>
                <a:solidFill>
                  <a:prstClr val="black"/>
                </a:solidFill>
              </a:rPr>
              <a:pPr/>
              <a:t>6</a:t>
            </a:fld>
            <a:endParaRPr lang="en-A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343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hape 53"/>
          <p:cNvSpPr txBox="1">
            <a:spLocks noGrp="1"/>
          </p:cNvSpPr>
          <p:nvPr>
            <p:ph type="body" idx="1"/>
          </p:nvPr>
        </p:nvSpPr>
        <p:spPr bwMode="auto">
          <a:noFill/>
        </p:spPr>
        <p:txBody>
          <a:bodyPr vert="horz" wrap="square" numCol="1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dirty="0" smtClean="0"/>
          </a:p>
        </p:txBody>
      </p:sp>
      <p:sp>
        <p:nvSpPr>
          <p:cNvPr id="11266" name="Shape 54"/>
          <p:cNvSpPr>
            <a:spLocks noGrp="1" noRot="1" noChangeAspect="1"/>
          </p:cNvSpPr>
          <p:nvPr>
            <p:ph type="sldImg" idx="2"/>
          </p:nvPr>
        </p:nvSpPr>
        <p:spPr>
          <a:noFill/>
          <a:ln w="9525"/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4722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29465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34094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_1_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2124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004" y="336659"/>
            <a:ext cx="8229600" cy="658979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lnSpc>
                <a:spcPts val="2400"/>
              </a:lnSpc>
              <a:spcBef>
                <a:spcPts val="1000"/>
              </a:spcBef>
              <a:spcAft>
                <a:spcPts val="1000"/>
              </a:spcAft>
              <a:defRPr sz="3600" b="0" i="0">
                <a:solidFill>
                  <a:srgbClr val="F2F2F2"/>
                </a:solidFill>
              </a:defRPr>
            </a:lvl1pPr>
          </a:lstStyle>
          <a:p>
            <a:r>
              <a:rPr lang="en-AU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2064209"/>
            <a:ext cx="8229600" cy="3990719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ts val="19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 sz="1200">
                <a:solidFill>
                  <a:schemeClr val="tx2"/>
                </a:solidFill>
              </a:defRPr>
            </a:lvl1pPr>
            <a:lvl2pPr marL="0" indent="0">
              <a:lnSpc>
                <a:spcPts val="1700"/>
              </a:lnSpc>
              <a:spcBef>
                <a:spcPts val="400"/>
              </a:spcBef>
              <a:spcAft>
                <a:spcPts val="400"/>
              </a:spcAft>
              <a:buFont typeface="Arial"/>
              <a:buNone/>
              <a:defRPr sz="1100">
                <a:solidFill>
                  <a:schemeClr val="tx2"/>
                </a:solidFill>
              </a:defRPr>
            </a:lvl2pPr>
            <a:lvl3pPr>
              <a:spcBef>
                <a:spcPts val="400"/>
              </a:spcBef>
              <a:spcAft>
                <a:spcPts val="400"/>
              </a:spcAft>
              <a:defRPr sz="1200">
                <a:solidFill>
                  <a:schemeClr val="tx2"/>
                </a:solidFill>
              </a:defRPr>
            </a:lvl3pPr>
            <a:lvl4pPr>
              <a:spcBef>
                <a:spcPts val="400"/>
              </a:spcBef>
              <a:spcAft>
                <a:spcPts val="400"/>
              </a:spcAft>
              <a:defRPr sz="1200">
                <a:solidFill>
                  <a:schemeClr val="tx2"/>
                </a:solidFill>
              </a:defRPr>
            </a:lvl4pPr>
            <a:lvl5pPr>
              <a:spcBef>
                <a:spcPts val="400"/>
              </a:spcBef>
              <a:spcAft>
                <a:spcPts val="400"/>
              </a:spcAft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AU" dirty="0" smtClean="0"/>
              <a:t> Click to edit Master text styles </a:t>
            </a:r>
          </a:p>
          <a:p>
            <a:pPr lvl="1"/>
            <a:r>
              <a:rPr lang="en-AU" dirty="0" smtClean="0"/>
              <a:t>— Second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07826" y="6149167"/>
            <a:ext cx="1104506" cy="495027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15877" y="5729989"/>
            <a:ext cx="9130780" cy="1129339"/>
            <a:chOff x="13219" y="5728660"/>
            <a:chExt cx="9130780" cy="1129339"/>
          </a:xfrm>
        </p:grpSpPr>
        <p:sp>
          <p:nvSpPr>
            <p:cNvPr id="7" name="Right Triangle 6"/>
            <p:cNvSpPr/>
            <p:nvPr userDrawn="1"/>
          </p:nvSpPr>
          <p:spPr>
            <a:xfrm rot="10800000" flipV="1">
              <a:off x="13219" y="5728660"/>
              <a:ext cx="9130780" cy="1129339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91438" y="6140973"/>
              <a:ext cx="1104506" cy="4950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795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image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pic" idx="2"/>
          </p:nvPr>
        </p:nvSpPr>
        <p:spPr>
          <a:xfrm>
            <a:off x="6291262" y="0"/>
            <a:ext cx="2852737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57199" y="1948740"/>
            <a:ext cx="5258029" cy="38974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85750" indent="-171450" rtl="0">
              <a:spcBef>
                <a:spcPts val="0"/>
              </a:spcBef>
              <a:buClr>
                <a:schemeClr val="dk2"/>
              </a:buClr>
              <a:buFont typeface="Merriweather Sans"/>
              <a:buChar char="―"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780508"/>
            <a:ext cx="5258028" cy="11682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105714"/>
              </a:lnSpc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2345182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142222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8495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edg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7" y="0"/>
            <a:ext cx="9144000" cy="15809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7553" y="344039"/>
            <a:ext cx="8229600" cy="5605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AU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7555" y="1899745"/>
            <a:ext cx="525032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ts val="1900"/>
              </a:lnSpc>
              <a:spcBef>
                <a:spcPts val="600"/>
              </a:spcBef>
              <a:spcAft>
                <a:spcPts val="600"/>
              </a:spcAft>
              <a:buClrTx/>
              <a:buSzPct val="100000"/>
              <a:buFontTx/>
              <a:buNone/>
              <a:tabLst/>
              <a:defRPr/>
            </a:pPr>
            <a:r>
              <a:rPr lang="en-AU" dirty="0" smtClean="0"/>
              <a:t> Click to edit Master text styles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3219" y="5728661"/>
            <a:ext cx="9130780" cy="1129339"/>
            <a:chOff x="13219" y="5728660"/>
            <a:chExt cx="9130780" cy="1129339"/>
          </a:xfrm>
        </p:grpSpPr>
        <p:sp>
          <p:nvSpPr>
            <p:cNvPr id="6" name="Right Triangle 5"/>
            <p:cNvSpPr/>
            <p:nvPr userDrawn="1"/>
          </p:nvSpPr>
          <p:spPr>
            <a:xfrm rot="10800000" flipV="1">
              <a:off x="13219" y="5728660"/>
              <a:ext cx="9130780" cy="1129339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91438" y="6140973"/>
              <a:ext cx="1104506" cy="495026"/>
            </a:xfrm>
            <a:prstGeom prst="rect">
              <a:avLst/>
            </a:prstGeom>
          </p:spPr>
        </p:pic>
      </p:grpSp>
      <p:sp>
        <p:nvSpPr>
          <p:cNvPr id="10" name="Right Triangle 9"/>
          <p:cNvSpPr/>
          <p:nvPr userDrawn="1"/>
        </p:nvSpPr>
        <p:spPr>
          <a:xfrm rot="10800000" flipV="1">
            <a:off x="13219" y="5728661"/>
            <a:ext cx="9130780" cy="1129339"/>
          </a:xfrm>
          <a:prstGeom prst="rtTriangl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252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8" r:id="rId2"/>
    <p:sldLayoutId id="2147483696" r:id="rId3"/>
    <p:sldLayoutId id="2147483697" r:id="rId4"/>
  </p:sldLayoutIdLst>
  <p:transition spd="slow">
    <p:wipe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kern="1200" cap="none" baseline="0">
          <a:solidFill>
            <a:schemeClr val="tx1"/>
          </a:solidFill>
          <a:latin typeface="Museo 700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lnSpc>
          <a:spcPts val="1900"/>
        </a:lnSpc>
        <a:spcBef>
          <a:spcPts val="600"/>
        </a:spcBef>
        <a:spcAft>
          <a:spcPts val="600"/>
        </a:spcAft>
        <a:buSzPct val="100000"/>
        <a:buFontTx/>
        <a:buNone/>
        <a:defRPr sz="1400" kern="1200">
          <a:solidFill>
            <a:schemeClr val="accent6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mailto:shape.rmit@rmit.edu.au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shapermit.com/5-for-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youtu.be/pEP7XoFVork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hyperlink" Target="shapermit.com/directions-paper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hapermit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98046" y="836713"/>
            <a:ext cx="7420892" cy="1079400"/>
          </a:xfr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pPr>
              <a:lnSpc>
                <a:spcPct val="105714"/>
              </a:lnSpc>
              <a:spcBef>
                <a:spcPts val="0"/>
              </a:spcBef>
            </a:pPr>
            <a:r>
              <a:rPr lang="en-US" sz="3200" b="1" dirty="0">
                <a:latin typeface="Calibri" pitchFamily="34" charset="0"/>
                <a:cs typeface="Calibri" pitchFamily="34" charset="0"/>
              </a:rPr>
              <a:t>#ShapeRMIT project update, developing strategy and next </a:t>
            </a:r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steps:</a:t>
            </a:r>
            <a:b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1 September </a:t>
            </a:r>
            <a:endParaRPr lang="en-AU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0338" y="2650433"/>
            <a:ext cx="77340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AU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AU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38" y="933089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431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"/>
          <a:stretch/>
        </p:blipFill>
        <p:spPr bwMode="auto">
          <a:xfrm>
            <a:off x="754253" y="1562059"/>
            <a:ext cx="7632848" cy="5035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66316" y="188640"/>
            <a:ext cx="5641031" cy="5490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6000"/>
              </a:lnSpc>
              <a:spcBef>
                <a:spcPct val="0"/>
              </a:spcBef>
              <a:buSzPct val="25000"/>
            </a:pPr>
            <a:r>
              <a:rPr lang="en-AU" sz="2800" dirty="0" smtClean="0">
                <a:latin typeface="Calibri" pitchFamily="34" charset="0"/>
                <a:ea typeface="+mj-ea"/>
                <a:cs typeface="Calibri" pitchFamily="34" charset="0"/>
              </a:rPr>
              <a:t>Three key directions enabled by goals</a:t>
            </a:r>
            <a:endParaRPr lang="en-AU" sz="2800" dirty="0">
              <a:latin typeface="Calibri" pitchFamily="34" charset="0"/>
              <a:ea typeface="+mj-ea"/>
              <a:cs typeface="Calibri" pitchFamily="34" charset="0"/>
            </a:endParaRPr>
          </a:p>
        </p:txBody>
      </p:sp>
      <p:pic>
        <p:nvPicPr>
          <p:cNvPr id="7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27384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718833" y="648866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84701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3"/>
          <p:cNvSpPr txBox="1">
            <a:spLocks/>
          </p:cNvSpPr>
          <p:nvPr/>
        </p:nvSpPr>
        <p:spPr bwMode="auto">
          <a:xfrm>
            <a:off x="35542" y="36488"/>
            <a:ext cx="5834063" cy="58420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rtl="0" eaLnBrk="0" fontAlgn="base" hangingPunct="0">
              <a:lnSpc>
                <a:spcPct val="105714"/>
              </a:lnSpc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charset="0"/>
              </a:defRPr>
            </a:lvl1pPr>
            <a:lvl2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charset="0"/>
              </a:defRPr>
            </a:lvl2pPr>
            <a:lvl3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3pPr>
            <a:lvl4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4pPr>
            <a:lvl5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5pPr>
            <a:lvl6pPr marL="4572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6pPr>
            <a:lvl7pPr marL="9144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7pPr>
            <a:lvl8pPr marL="13716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8pPr>
            <a:lvl9pPr marL="18288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9pPr>
          </a:lstStyle>
          <a:p>
            <a:pPr>
              <a:defRPr/>
            </a:pPr>
            <a:r>
              <a:rPr lang="en-AU" sz="32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  <a:sym typeface="Arial"/>
              </a:rPr>
              <a:t>Direction 1: Life-changing experiences</a:t>
            </a:r>
            <a:endParaRPr lang="en-AU" sz="3200" b="1" dirty="0">
              <a:solidFill>
                <a:schemeClr val="tx1"/>
              </a:solidFill>
              <a:latin typeface="Calibri" pitchFamily="34" charset="0"/>
              <a:cs typeface="Calibri" pitchFamily="34" charset="0"/>
              <a:sym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79787" y="2276872"/>
            <a:ext cx="5881822" cy="157863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>
              <a:defRPr/>
            </a:pP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RMIT gives a transformative experience to all students from all backgrounds. The experience integrates learning, campus, social and work connections.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979786" y="4064908"/>
            <a:ext cx="5889397" cy="1452323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>
              <a:defRPr/>
            </a:pP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RMIT offers connected pathways between work and learning that support people to build compelling, personalised combinations of knowledge, skills and experience that prepare them better for life and work.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65094" y="2276872"/>
            <a:ext cx="2592286" cy="1584176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>
              <a:defRPr/>
            </a:pP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1: A transformative student </a:t>
            </a:r>
            <a:r>
              <a:rPr lang="en-AU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e</a:t>
            </a: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xperience</a:t>
            </a:r>
          </a:p>
        </p:txBody>
      </p:sp>
      <p:sp>
        <p:nvSpPr>
          <p:cNvPr id="17" name="Rectangle 16"/>
          <p:cNvSpPr>
            <a:spLocks/>
          </p:cNvSpPr>
          <p:nvPr/>
        </p:nvSpPr>
        <p:spPr>
          <a:xfrm>
            <a:off x="261891" y="4077072"/>
            <a:ext cx="2595488" cy="1440160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/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2: Connected </a:t>
            </a:r>
            <a:r>
              <a:rPr lang="en-AU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p</a:t>
            </a: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athways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8730208" y="64533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27384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8718833" y="64886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2966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979787" y="4149080"/>
            <a:ext cx="5881821" cy="19194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>
              <a:defRPr/>
            </a:pP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Our use of resources is driven by our goals. We create sustained value in our management of financial, physical, social and environmental resources.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79787" y="1988840"/>
            <a:ext cx="5881821" cy="1872208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>
              <a:defRPr/>
            </a:pP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RMIT supports its staff and associates to draw on their passions in pursuit of our shared goals: life-changing experiences, research and innovation that help shape the world for the better. In a complex world, we offer simple, supportive organisation and service.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95535" y="1988840"/>
            <a:ext cx="2461843" cy="1872208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>
              <a:defRPr/>
            </a:pP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3: Supporting and empowering our people with clearer, smarter, simpler systems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5" y="4149080"/>
            <a:ext cx="2461843" cy="1919486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>
              <a:defRPr/>
            </a:pP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4: Managing resources for sustained value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8730208" y="643441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8718833" y="64886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6316" y="188640"/>
            <a:ext cx="5888343" cy="59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6000"/>
              </a:lnSpc>
              <a:spcBef>
                <a:spcPct val="0"/>
              </a:spcBef>
              <a:buSzPct val="25000"/>
            </a:pPr>
            <a:r>
              <a:rPr lang="en-AU" sz="3200" b="1" dirty="0" smtClean="0">
                <a:latin typeface="Calibri" pitchFamily="34" charset="0"/>
                <a:ea typeface="+mj-ea"/>
                <a:cs typeface="Calibri" pitchFamily="34" charset="0"/>
              </a:rPr>
              <a:t>Direction 2: Passion with purpose</a:t>
            </a:r>
            <a:endParaRPr lang="en-AU" sz="3200" b="1" dirty="0">
              <a:latin typeface="Calibri" pitchFamily="34" charset="0"/>
              <a:ea typeface="+mj-ea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4914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94206" y="5070142"/>
            <a:ext cx="5926264" cy="1239178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/>
            <a:r>
              <a:rPr lang="en-AU" sz="2000" i="1" dirty="0" smtClean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We </a:t>
            </a: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are a leading global institution, successfully supporting innovative social and economic development in key urban centres around the world.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94206" y="1988840"/>
            <a:ext cx="5924584" cy="1512168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/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We create knowledge and impact in diverse fields of human knowledge and need. We excel in applied, interdisciplinary research and we are active and influential in the wider innovation system.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94206" y="3645024"/>
            <a:ext cx="5926265" cy="1296144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/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Our student experiences, research, staff and partnerships are connected to the leading edges of industry and enterprise.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9512" y="1988841"/>
            <a:ext cx="2592286" cy="1512165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/>
            <a:endParaRPr lang="en-AU" sz="2000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  <a:p>
            <a:pPr algn="ctr"/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5: Research and innovation: creating impact through collaboration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  <a:p>
            <a:pPr algn="ctr"/>
            <a:endParaRPr lang="en-AU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9512" y="5108932"/>
            <a:ext cx="2592286" cy="1161598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/>
            <a:endParaRPr lang="en-AU" sz="2000" b="1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  <a:p>
            <a:pPr algn="ctr"/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7: Global </a:t>
            </a:r>
            <a:r>
              <a:rPr lang="en-AU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r</a:t>
            </a: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each </a:t>
            </a:r>
            <a:r>
              <a:rPr lang="en-AU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and o</a:t>
            </a: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utlook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  <a:p>
            <a:pPr algn="ctr"/>
            <a:endParaRPr lang="en-AU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79512" y="3645024"/>
            <a:ext cx="2592286" cy="1296144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/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6: Industry and enterprise embedded in everything we do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730208" y="63000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8718833" y="64886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13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316" y="188640"/>
            <a:ext cx="5351145" cy="59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6000"/>
              </a:lnSpc>
              <a:spcBef>
                <a:spcPct val="0"/>
              </a:spcBef>
              <a:buSzPct val="25000"/>
            </a:pPr>
            <a:r>
              <a:rPr lang="en-AU" sz="3200" b="1" dirty="0" smtClean="0">
                <a:latin typeface="Calibri" pitchFamily="34" charset="0"/>
                <a:ea typeface="+mj-ea"/>
                <a:cs typeface="Calibri" pitchFamily="34" charset="0"/>
              </a:rPr>
              <a:t>Direction 3: Shaping the world</a:t>
            </a:r>
            <a:endParaRPr lang="en-AU" sz="3200" b="1" dirty="0">
              <a:latin typeface="Calibri" pitchFamily="34" charset="0"/>
              <a:ea typeface="+mj-ea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5468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2"/>
          </p:nvPr>
        </p:nvSpPr>
        <p:spPr/>
      </p:sp>
      <p:sp>
        <p:nvSpPr>
          <p:cNvPr id="6" name="Title 1"/>
          <p:cNvSpPr txBox="1">
            <a:spLocks/>
          </p:cNvSpPr>
          <p:nvPr/>
        </p:nvSpPr>
        <p:spPr>
          <a:xfrm>
            <a:off x="1591157" y="1772816"/>
            <a:ext cx="5904656" cy="7200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91425" tIns="91425" rIns="91425" bIns="91425" rtlCol="0" anchor="t" anchorCtr="0">
            <a:noAutofit/>
          </a:bodyPr>
          <a:lstStyle>
            <a:lvl1pPr algn="l" defTabSz="457200" rtl="0" eaLnBrk="1" latinLnBrk="0" hangingPunct="1">
              <a:lnSpc>
                <a:spcPct val="105714"/>
              </a:lnSpc>
              <a:spcBef>
                <a:spcPts val="0"/>
              </a:spcBef>
              <a:buNone/>
              <a:defRPr sz="2800" kern="1200" cap="none" baseline="0">
                <a:solidFill>
                  <a:schemeClr val="tx1"/>
                </a:solidFill>
                <a:latin typeface="Museo 700"/>
                <a:ea typeface="+mj-ea"/>
                <a:cs typeface="+mj-c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z="3600" dirty="0" smtClean="0"/>
              <a:t>#shapeRMIT: Next steps</a:t>
            </a:r>
            <a:br>
              <a:rPr lang="en-US" sz="3600" dirty="0" smtClean="0"/>
            </a:br>
            <a:endParaRPr lang="en-AU" dirty="0"/>
          </a:p>
        </p:txBody>
      </p:sp>
      <p:sp>
        <p:nvSpPr>
          <p:cNvPr id="7" name="TextBox 6"/>
          <p:cNvSpPr txBox="1"/>
          <p:nvPr/>
        </p:nvSpPr>
        <p:spPr>
          <a:xfrm>
            <a:off x="8802355" y="648866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17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09"/>
            <a:ext cx="457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0"/>
            <a:ext cx="2412471" cy="6885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3485" y="-7408"/>
            <a:ext cx="2260764" cy="66807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3485" y="6597353"/>
            <a:ext cx="3181350" cy="288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718833" y="64886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14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8409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381911" y="326062"/>
            <a:ext cx="5185650" cy="679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06000"/>
              </a:lnSpc>
              <a:spcBef>
                <a:spcPct val="0"/>
              </a:spcBef>
              <a:spcAft>
                <a:spcPct val="0"/>
              </a:spcAft>
              <a:buSzPct val="25000"/>
            </a:pPr>
            <a:r>
              <a:rPr lang="en-AU" sz="3600" dirty="0" smtClean="0"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 charset="0"/>
              </a:rPr>
              <a:t>Directions Paper questions</a:t>
            </a:r>
            <a:endParaRPr lang="en-AU" sz="3600" dirty="0"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730208" y="643441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  <a:endParaRPr lang="en-US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pic>
        <p:nvPicPr>
          <p:cNvPr id="10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27384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196752"/>
            <a:ext cx="2117503" cy="2719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44008" y="1556792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508104" y="2529770"/>
            <a:ext cx="2016224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900" b="0" i="0" u="sng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900" b="0" i="0" u="sng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en-US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627784" y="1327016"/>
            <a:ext cx="6311776" cy="5514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1) How can RMIT offer a transformative experience to students from all backgrounds?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2) How can we develop clear, connected pathways which support students to achieve and integrate compelling outcomes in life and work?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3)  How should we simplify and improve the processes, systems and support that RMIT gives to its people?  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4)  How should RMIT invest and manage its financial, material and environmental resources over the next five years? 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5)  How should RMIT focus and increase the impact of our research and innovation? 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6) In what ways should RMIT further embed industry and enterprise in everything we do?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7) What global priorities should we pursue for RMIT’s focus, presence and capabilities? 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 smtClean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Contribute to these questions in the online discussions </a:t>
            </a: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at </a:t>
            </a:r>
            <a:r>
              <a:rPr lang="en-AU" sz="1600" u="sng" dirty="0">
                <a:solidFill>
                  <a:srgbClr val="0000FF"/>
                </a:solidFill>
                <a:latin typeface="Calibri"/>
                <a:ea typeface="Calibri"/>
                <a:cs typeface="Times New Roman"/>
              </a:rPr>
              <a:t>https://</a:t>
            </a:r>
            <a:r>
              <a:rPr lang="en-AU" sz="1600" u="sng" dirty="0" err="1">
                <a:solidFill>
                  <a:srgbClr val="0000FF"/>
                </a:solidFill>
                <a:latin typeface="Calibri"/>
                <a:ea typeface="Calibri"/>
                <a:cs typeface="Times New Roman"/>
              </a:rPr>
              <a:t>discuss.shapermit.com</a:t>
            </a:r>
            <a:r>
              <a:rPr lang="en-AU" sz="1600" u="sng" dirty="0">
                <a:solidFill>
                  <a:srgbClr val="0000FF"/>
                </a:solidFill>
                <a:latin typeface="Calibri"/>
                <a:ea typeface="Calibri"/>
                <a:cs typeface="Times New Roman"/>
              </a:rPr>
              <a:t>/g/3sbY8J7M/directions-paper</a:t>
            </a:r>
            <a:endParaRPr lang="en-AU" sz="1600" u="sng" dirty="0" smtClean="0">
              <a:solidFill>
                <a:srgbClr val="0000FF"/>
              </a:solidFill>
              <a:latin typeface="Calibri"/>
              <a:ea typeface="Calibri"/>
              <a:cs typeface="Times New Roman"/>
            </a:endParaRPr>
          </a:p>
        </p:txBody>
      </p:sp>
      <p:pic>
        <p:nvPicPr>
          <p:cNvPr id="15" name="Picture 14" descr="\\ntapprdfs01n01.rmit.internal\el1\e24301\Configuration\Desktop\Get-Into-Shape copy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005064"/>
            <a:ext cx="2477699" cy="24662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45744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0076" y="332656"/>
            <a:ext cx="5258028" cy="720080"/>
          </a:xfrm>
        </p:spPr>
        <p:txBody>
          <a:bodyPr/>
          <a:lstStyle/>
          <a:p>
            <a:r>
              <a:rPr lang="en-AU" sz="3200" b="1" kern="1200" dirty="0">
                <a:latin typeface="Calibri" panose="020F0502020204030204" pitchFamily="34" charset="0"/>
                <a:cs typeface="Calibri" panose="020F0502020204030204" pitchFamily="34" charset="0"/>
              </a:rPr>
              <a:t>Key dates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pic>
        <p:nvPicPr>
          <p:cNvPr id="7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20528"/>
            <a:ext cx="1008000" cy="1001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718833" y="648866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9076610"/>
              </p:ext>
            </p:extLst>
          </p:nvPr>
        </p:nvGraphicFramePr>
        <p:xfrm>
          <a:off x="489178" y="3372103"/>
          <a:ext cx="8114913" cy="3116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37908"/>
                <a:gridCol w="4777005"/>
              </a:tblGrid>
              <a:tr h="659414">
                <a:tc>
                  <a:txBody>
                    <a:bodyPr/>
                    <a:lstStyle/>
                    <a:p>
                      <a:r>
                        <a:rPr lang="en-AU" sz="2000" b="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 August	</a:t>
                      </a:r>
                      <a:endParaRPr lang="en-AU" sz="2000" b="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AU" sz="2000" b="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Directions Paper launch</a:t>
                      </a:r>
                      <a:endParaRPr lang="en-AU" sz="2000" b="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42881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b="0" kern="12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September	</a:t>
                      </a:r>
                      <a:r>
                        <a:rPr lang="en-AU" sz="2000" dirty="0" smtClean="0">
                          <a:solidFill>
                            <a:schemeClr val="tx2"/>
                          </a:solidFill>
                        </a:rPr>
                        <a:t>	</a:t>
                      </a:r>
                      <a:endParaRPr lang="en-AU" sz="200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AU" sz="2000" b="0" kern="12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18 September</a:t>
                      </a:r>
                      <a:r>
                        <a:rPr lang="en-AU" sz="2000" b="0" kern="1200" baseline="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– Directions Paper consultation closes</a:t>
                      </a:r>
                      <a:endParaRPr lang="en-AU" sz="2000" b="0" kern="1200" dirty="0" smtClean="0">
                        <a:solidFill>
                          <a:schemeClr val="accent2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AU" sz="2000" b="0" kern="12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Drafting and testing the thinking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28334">
                <a:tc>
                  <a:txBody>
                    <a:bodyPr/>
                    <a:lstStyle/>
                    <a:p>
                      <a:r>
                        <a:rPr lang="en-AU" sz="20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November - December</a:t>
                      </a:r>
                      <a:endParaRPr lang="en-AU" sz="200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20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Launch</a:t>
                      </a:r>
                      <a:endParaRPr lang="en-AU" sz="2000" dirty="0" smtClean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230" y="1088864"/>
            <a:ext cx="2245006" cy="2217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383" y="1088863"/>
            <a:ext cx="2088847" cy="2197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674" y="1088863"/>
            <a:ext cx="2305333" cy="218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088862"/>
            <a:ext cx="2088847" cy="2197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2284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537" y="1628800"/>
            <a:ext cx="6480719" cy="3960440"/>
          </a:xfrm>
        </p:spPr>
        <p:txBody>
          <a:bodyPr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n-AU" sz="2800" b="1" dirty="0" smtClean="0">
                <a:latin typeface="Calibri" pitchFamily="34" charset="0"/>
                <a:cs typeface="Calibri" pitchFamily="34" charset="0"/>
              </a:rPr>
              <a:t>#shapeRMIT </a:t>
            </a:r>
            <a:r>
              <a:rPr lang="en-AU" sz="2800" b="1" dirty="0">
                <a:latin typeface="Calibri" pitchFamily="34" charset="0"/>
                <a:cs typeface="Calibri" pitchFamily="34" charset="0"/>
              </a:rPr>
              <a:t>online </a:t>
            </a:r>
            <a:r>
              <a:rPr lang="en-AU" sz="2800" b="1" dirty="0" smtClean="0">
                <a:latin typeface="Calibri" pitchFamily="34" charset="0"/>
                <a:cs typeface="Calibri" pitchFamily="34" charset="0"/>
              </a:rPr>
              <a:t>forum:</a:t>
            </a:r>
          </a:p>
          <a:p>
            <a:pPr marL="114300" indent="0">
              <a:buNone/>
            </a:pPr>
            <a:endParaRPr lang="en-AU" sz="2800" b="1" dirty="0" smtClean="0">
              <a:latin typeface="Calibri" pitchFamily="34" charset="0"/>
              <a:cs typeface="Calibri" pitchFamily="34" charset="0"/>
            </a:endParaRPr>
          </a:p>
          <a:p>
            <a:pPr marL="800100" lvl="1" indent="-342900" defTabSz="914400"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Join the </a:t>
            </a:r>
            <a:r>
              <a:rPr lang="en-AU" sz="2200" dirty="0" smtClean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conversation</a:t>
            </a:r>
          </a:p>
          <a:p>
            <a:pPr marL="800100" lvl="1" indent="-342900" defTabSz="914400"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 smtClean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Directions </a:t>
            </a:r>
            <a:r>
              <a:rPr lang="en-AU" sz="2200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Paper - comment boxes </a:t>
            </a:r>
            <a:r>
              <a:rPr lang="en-AU" sz="2200" dirty="0" smtClean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and discussion group online</a:t>
            </a:r>
            <a:endParaRPr lang="en-AU" sz="2200" dirty="0">
              <a:solidFill>
                <a:schemeClr val="accent6"/>
              </a:solidFill>
              <a:latin typeface="Calibri" pitchFamily="34" charset="0"/>
              <a:cs typeface="Calibri" pitchFamily="34" charset="0"/>
            </a:endParaRPr>
          </a:p>
          <a:p>
            <a:pPr marL="800100" lvl="1" indent="-342900" defTabSz="914400"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Catalyst kit – materials online to help you conduct workshops</a:t>
            </a:r>
          </a:p>
          <a:p>
            <a:pPr marL="800100" lvl="1" indent="-342900" defTabSz="914400"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“5 for 5” – take 5 minutes to shape 5 years</a:t>
            </a:r>
          </a:p>
          <a:p>
            <a:pPr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  Email the project team at </a:t>
            </a:r>
            <a:r>
              <a:rPr lang="en-AU" sz="2200" dirty="0" smtClean="0">
                <a:latin typeface="Calibri" pitchFamily="34" charset="0"/>
                <a:cs typeface="Calibri" pitchFamily="34" charset="0"/>
                <a:hlinkClick r:id="rId2"/>
              </a:rPr>
              <a:t>shape.rmit@rmit.edu.au</a:t>
            </a:r>
            <a:endParaRPr lang="en-AU" sz="2200" dirty="0">
              <a:latin typeface="Calibri" pitchFamily="34" charset="0"/>
              <a:cs typeface="Calibri" pitchFamily="34" charset="0"/>
            </a:endParaRPr>
          </a:p>
          <a:p>
            <a:pPr marL="114300" indent="0">
              <a:spcAft>
                <a:spcPts val="1800"/>
              </a:spcAft>
              <a:buNone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Go 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to </a:t>
            </a:r>
            <a:r>
              <a:rPr lang="en-AU" sz="2200" u="sng" dirty="0">
                <a:solidFill>
                  <a:srgbClr val="0000FF"/>
                </a:solidFill>
                <a:latin typeface="Calibri" pitchFamily="34" charset="0"/>
                <a:cs typeface="Calibri" pitchFamily="34" charset="0"/>
              </a:rPr>
              <a:t>shapermit.com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 for further information</a:t>
            </a:r>
          </a:p>
          <a:p>
            <a:pPr>
              <a:spcAft>
                <a:spcPts val="1800"/>
              </a:spcAft>
              <a:buFont typeface="Arial" pitchFamily="34" charset="0"/>
              <a:buChar char="•"/>
            </a:pPr>
            <a:endParaRPr lang="en-AU" sz="2000" dirty="0">
              <a:solidFill>
                <a:schemeClr val="accent6"/>
              </a:solidFill>
              <a:latin typeface="Calibri" pitchFamily="34" charset="0"/>
              <a:cs typeface="Calibri" pitchFamily="34" charset="0"/>
            </a:endParaRPr>
          </a:p>
          <a:p>
            <a:pPr marL="114300" indent="0">
              <a:buNone/>
            </a:pPr>
            <a:endParaRPr lang="en-AU" sz="1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79512" y="188640"/>
            <a:ext cx="8832154" cy="1168232"/>
          </a:xfrm>
        </p:spPr>
        <p:txBody>
          <a:bodyPr/>
          <a:lstStyle/>
          <a:p>
            <a:r>
              <a:rPr lang="en-AU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The whole RMIT community can #shapeRMIT</a:t>
            </a:r>
            <a:endParaRPr lang="en-AU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18833" y="648866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1772816"/>
            <a:ext cx="2419240" cy="3191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82447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850" y="2097524"/>
            <a:ext cx="5472286" cy="5003884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spcAft>
                <a:spcPts val="0"/>
              </a:spcAft>
              <a:buNone/>
            </a:pP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It provides </a:t>
            </a:r>
            <a:r>
              <a:rPr lang="en-AU" sz="2200" dirty="0">
                <a:latin typeface="Calibri" panose="020F0502020204030204" pitchFamily="34" charset="0"/>
                <a:cs typeface="Calibri" panose="020F0502020204030204" pitchFamily="34" charset="0"/>
              </a:rPr>
              <a:t>an update on the </a:t>
            </a: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#shapeRMIT project and engagement so far and:</a:t>
            </a:r>
          </a:p>
          <a:p>
            <a:pPr marL="0" indent="0">
              <a:lnSpc>
                <a:spcPct val="110000"/>
              </a:lnSpc>
              <a:spcAft>
                <a:spcPts val="0"/>
              </a:spcAft>
              <a:buNone/>
            </a:pPr>
            <a:endParaRPr lang="en-AU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10000"/>
              </a:lnSpc>
              <a:spcAft>
                <a:spcPts val="0"/>
              </a:spcAft>
              <a:buFont typeface="Arial"/>
              <a:buChar char="•"/>
            </a:pP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Outlines the #shapeRMIT Directions Paper and feedback received</a:t>
            </a:r>
          </a:p>
          <a:p>
            <a:pPr marL="342900" indent="-342900">
              <a:lnSpc>
                <a:spcPct val="110000"/>
              </a:lnSpc>
              <a:spcAft>
                <a:spcPts val="0"/>
              </a:spcAft>
              <a:buFont typeface="Arial"/>
              <a:buChar char="•"/>
            </a:pP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Promotes opportunities for you and your colleagues to be involved in shaping RMIT</a:t>
            </a:r>
          </a:p>
          <a:p>
            <a:pPr marL="0" indent="0">
              <a:lnSpc>
                <a:spcPct val="110000"/>
              </a:lnSpc>
              <a:spcAft>
                <a:spcPts val="0"/>
              </a:spcAft>
              <a:buNone/>
            </a:pPr>
            <a:endParaRPr lang="en-AU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Shape 73"/>
          <p:cNvSpPr txBox="1">
            <a:spLocks/>
          </p:cNvSpPr>
          <p:nvPr/>
        </p:nvSpPr>
        <p:spPr bwMode="auto">
          <a:xfrm>
            <a:off x="323850" y="396528"/>
            <a:ext cx="5545755" cy="5842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Objectives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9287" y="-2859"/>
            <a:ext cx="1009227" cy="1008063"/>
          </a:xfrm>
          <a:prstGeom prst="rect">
            <a:avLst/>
          </a:prstGeom>
        </p:spPr>
      </p:pic>
      <p:pic>
        <p:nvPicPr>
          <p:cNvPr id="7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802355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7" t="38931" r="55014" b="26909"/>
          <a:stretch/>
        </p:blipFill>
        <p:spPr bwMode="auto">
          <a:xfrm>
            <a:off x="6128545" y="3124923"/>
            <a:ext cx="2986716" cy="3377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838216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2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5969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3"/>
          <p:cNvSpPr txBox="1">
            <a:spLocks/>
          </p:cNvSpPr>
          <p:nvPr/>
        </p:nvSpPr>
        <p:spPr bwMode="auto">
          <a:xfrm>
            <a:off x="323850" y="260648"/>
            <a:ext cx="8031424" cy="800224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3200" dirty="0" smtClean="0">
                <a:latin typeface="Calibri" pitchFamily="34" charset="0"/>
                <a:cs typeface="Calibri" pitchFamily="34" charset="0"/>
              </a:rPr>
              <a:t>The journey so far</a:t>
            </a:r>
            <a:endParaRPr lang="en-US" sz="32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51519" y="1521924"/>
            <a:ext cx="5810259" cy="4845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defRPr/>
            </a:pP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A wide-ranging engagement process to:</a:t>
            </a:r>
          </a:p>
          <a:p>
            <a:pPr marL="285750" lvl="0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buFont typeface="Arial" pitchFamily="34" charset="0"/>
              <a:buChar char="•"/>
              <a:defRPr/>
            </a:pP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gather input broadly on ideas for the future </a:t>
            </a:r>
          </a:p>
          <a:p>
            <a:pPr marL="285750" lvl="0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buFont typeface="Arial" pitchFamily="34" charset="0"/>
              <a:buChar char="•"/>
              <a:defRPr/>
            </a:pP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support the collaborative development of priorities</a:t>
            </a:r>
            <a:endParaRPr lang="en-AU" sz="2000" b="1" kern="0" dirty="0" smtClean="0">
              <a:solidFill>
                <a:schemeClr val="accent1"/>
              </a:solidFill>
              <a:latin typeface="Calibri" pitchFamily="34" charset="0"/>
              <a:cs typeface="Calibri" pitchFamily="34" charset="0"/>
            </a:endParaRPr>
          </a:p>
          <a:p>
            <a:pPr defTabSz="914400">
              <a:lnSpc>
                <a:spcPct val="106000"/>
              </a:lnSpc>
              <a:spcBef>
                <a:spcPts val="1200"/>
              </a:spcBef>
              <a:spcAft>
                <a:spcPts val="0"/>
              </a:spcAft>
              <a:buSzTx/>
              <a:defRPr/>
            </a:pPr>
            <a:r>
              <a:rPr lang="en-AU" sz="2000" b="1" kern="0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Online</a:t>
            </a:r>
          </a:p>
          <a:p>
            <a:pPr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defRPr/>
            </a:pPr>
            <a:r>
              <a:rPr lang="en-AU" sz="2000" kern="0" dirty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The #shapeRMIT forum went live in </a:t>
            </a: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April: </a:t>
            </a:r>
            <a:endParaRPr lang="en-AU" sz="2000" kern="0" dirty="0">
              <a:solidFill>
                <a:sysClr val="windowText" lastClr="000000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buFont typeface="Arial" pitchFamily="34" charset="0"/>
              <a:buChar char="•"/>
              <a:defRPr/>
            </a:pP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More than 800 people have </a:t>
            </a:r>
            <a:r>
              <a:rPr lang="en-AU" sz="2000" kern="0" dirty="0">
                <a:latin typeface="Calibri" pitchFamily="34" charset="0"/>
                <a:cs typeface="Calibri" pitchFamily="34" charset="0"/>
              </a:rPr>
              <a:t>joined the </a:t>
            </a: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online discussions since June  </a:t>
            </a:r>
            <a:endParaRPr lang="en-AU" sz="2000" kern="0" dirty="0">
              <a:latin typeface="Calibri" pitchFamily="34" charset="0"/>
              <a:cs typeface="Calibri" pitchFamily="34" charset="0"/>
            </a:endParaRPr>
          </a:p>
          <a:p>
            <a:pPr marL="285750" lvl="1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Catalyst </a:t>
            </a:r>
            <a:r>
              <a:rPr lang="en-AU" sz="2000" kern="0" dirty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kit – </a:t>
            </a: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online materials </a:t>
            </a:r>
          </a:p>
          <a:p>
            <a:pPr marL="285750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buFont typeface="Arial" pitchFamily="34" charset="0"/>
              <a:buChar char="•"/>
              <a:defRPr/>
            </a:pPr>
            <a:endParaRPr lang="en-AU" sz="2000" kern="0" dirty="0" smtClean="0">
              <a:solidFill>
                <a:sysClr val="windowText" lastClr="000000"/>
              </a:solidFill>
              <a:latin typeface="Calibri" pitchFamily="34" charset="0"/>
              <a:cs typeface="Calibri" pitchFamily="34" charset="0"/>
            </a:endParaRPr>
          </a:p>
          <a:p>
            <a:pPr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defRPr/>
            </a:pPr>
            <a:r>
              <a:rPr kumimoji="0" lang="en-AU" sz="2000" b="1" i="0" u="none" strike="noStrike" kern="0" cap="none" spc="0" normalizeH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alibri" pitchFamily="34" charset="0"/>
                <a:cs typeface="Calibri" pitchFamily="34" charset="0"/>
              </a:rPr>
              <a:t>Activities and events</a:t>
            </a:r>
            <a:endParaRPr kumimoji="0" lang="en-AU" sz="2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libri" pitchFamily="34" charset="0"/>
              <a:cs typeface="Calibri" pitchFamily="34" charset="0"/>
            </a:endParaRPr>
          </a:p>
          <a:p>
            <a:pPr marL="285750" marR="0" indent="-285750" defTabSz="914400" fontAlgn="auto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AU" sz="2000" kern="0" dirty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Key events </a:t>
            </a: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promote </a:t>
            </a:r>
            <a:r>
              <a:rPr lang="en-AU" sz="2000" kern="0" dirty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buy-in and </a:t>
            </a: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engagement:</a:t>
            </a:r>
            <a:endParaRPr lang="en-AU" sz="2000" kern="0" dirty="0">
              <a:solidFill>
                <a:sysClr val="windowText" lastClr="000000"/>
              </a:solidFill>
              <a:latin typeface="Calibri" pitchFamily="34" charset="0"/>
              <a:cs typeface="Calibri" pitchFamily="34" charset="0"/>
            </a:endParaRP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AU" sz="20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Workshops </a:t>
            </a:r>
            <a:r>
              <a:rPr lang="en-AU" sz="2000" dirty="0" smtClean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staff and students 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AU" sz="2000" dirty="0" smtClean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 action="ppaction://hlinkfile"/>
              </a:rPr>
              <a:t>“</a:t>
            </a:r>
            <a:r>
              <a:rPr lang="en-AU" sz="20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 action="ppaction://hlinkfile"/>
              </a:rPr>
              <a:t>5 for 5</a:t>
            </a:r>
            <a:r>
              <a:rPr lang="en-AU" sz="2000" dirty="0" smtClean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 action="ppaction://hlinkfile"/>
              </a:rPr>
              <a:t>” </a:t>
            </a:r>
            <a:r>
              <a:rPr lang="en-AU" sz="2000" dirty="0" smtClean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– take five minutes to shape five years of RMIT</a:t>
            </a:r>
            <a:endParaRPr lang="en-AU" sz="2000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48463" y="6488668"/>
            <a:ext cx="39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3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434" y="1772816"/>
            <a:ext cx="3086565" cy="38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3132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180622" y="326645"/>
            <a:ext cx="8860104" cy="74480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28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How are people telling us they want to </a:t>
            </a:r>
            <a:r>
              <a:rPr lang="en-US" sz="2800" dirty="0" smtClean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#</a:t>
            </a:r>
            <a:r>
              <a:rPr lang="en-US" sz="28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s</a:t>
            </a:r>
            <a:r>
              <a:rPr lang="en-US" sz="2800" dirty="0" smtClean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hapeRMIT?</a:t>
            </a:r>
          </a:p>
          <a:p>
            <a:r>
              <a:rPr lang="en-US" sz="1400" dirty="0" smtClean="0">
                <a:solidFill>
                  <a:srgbClr val="FFFFFF"/>
                </a:solidFill>
              </a:rPr>
              <a:t>(illustrative feedback) </a:t>
            </a:r>
            <a:endParaRPr lang="en-US" sz="1400" dirty="0">
              <a:solidFill>
                <a:srgbClr val="FFFFFF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95545" y="1916832"/>
            <a:ext cx="8656984" cy="4392488"/>
            <a:chOff x="395536" y="2564904"/>
            <a:chExt cx="8656984" cy="4392488"/>
          </a:xfrm>
        </p:grpSpPr>
        <p:sp>
          <p:nvSpPr>
            <p:cNvPr id="7" name="Cloud 6"/>
            <p:cNvSpPr/>
            <p:nvPr/>
          </p:nvSpPr>
          <p:spPr>
            <a:xfrm>
              <a:off x="1616681" y="4581128"/>
              <a:ext cx="3151088" cy="2376264"/>
            </a:xfrm>
            <a:prstGeom prst="cloud">
              <a:avLst/>
            </a:prstGeom>
            <a:solidFill>
              <a:srgbClr val="FFFFFF">
                <a:lumMod val="75000"/>
              </a:srgbClr>
            </a:solidFill>
            <a:ln w="25400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lIns="36000" rIns="36000"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“Keep class sizes manageable so students are appreciative of the opportunity they have and staff aren’t overworked and enjoy engaging with students.”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8" name="Rounded Rectangular Callout 7"/>
            <p:cNvSpPr/>
            <p:nvPr/>
          </p:nvSpPr>
          <p:spPr>
            <a:xfrm>
              <a:off x="395536" y="2780928"/>
              <a:ext cx="2376263" cy="1605022"/>
            </a:xfrm>
            <a:prstGeom prst="wedgeRoundRectCallout">
              <a:avLst/>
            </a:prstGeom>
            <a:solidFill>
              <a:srgbClr val="DC291E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>
                <a:lnSpc>
                  <a:spcPct val="115000"/>
                </a:lnSpc>
              </a:pPr>
              <a:r>
                <a:rPr lang="en-AU" sz="1400" kern="0" dirty="0" smtClean="0">
                  <a:solidFill>
                    <a:srgbClr val="FFFFFF"/>
                  </a:solidFill>
                  <a:latin typeface="Museo 700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US" sz="1400" dirty="0" smtClean="0">
                  <a:solidFill>
                    <a:srgbClr val="FFFFFF"/>
                  </a:solidFill>
                  <a:latin typeface="Museo 700"/>
                </a:rPr>
                <a:t>Employability is a key skill, one for the university to expose students to, rather than try and teach it.”</a:t>
              </a:r>
              <a:endParaRPr lang="en-AU" sz="1400" dirty="0">
                <a:solidFill>
                  <a:srgbClr val="FFFFFF"/>
                </a:solidFill>
                <a:latin typeface="Museo 700"/>
              </a:endParaRPr>
            </a:p>
            <a:p>
              <a:pPr>
                <a:lnSpc>
                  <a:spcPct val="115000"/>
                </a:lnSpc>
                <a:defRPr/>
              </a:pPr>
              <a:endParaRPr lang="en-AU" sz="1400" kern="0" dirty="0">
                <a:solidFill>
                  <a:srgbClr val="FFFFFF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9" name="Teardrop 8"/>
            <p:cNvSpPr/>
            <p:nvPr/>
          </p:nvSpPr>
          <p:spPr>
            <a:xfrm>
              <a:off x="3895652" y="2564904"/>
              <a:ext cx="2476539" cy="2160835"/>
            </a:xfrm>
            <a:prstGeom prst="teardrop">
              <a:avLst/>
            </a:prstGeom>
            <a:solidFill>
              <a:srgbClr val="FFFFFF"/>
            </a:solidFill>
            <a:ln w="25400" cap="flat" cmpd="sng" algn="ctr">
              <a:solidFill>
                <a:srgbClr val="DC291E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lIns="0" tIns="0" rIns="0" bIns="0" rtlCol="0" anchor="ctr"/>
            <a:lstStyle/>
            <a:p>
              <a:pPr algn="ctr">
                <a:lnSpc>
                  <a:spcPct val="115000"/>
                </a:lnSpc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AU" sz="1400" dirty="0" smtClean="0">
                  <a:solidFill>
                    <a:srgbClr val="000000"/>
                  </a:solidFill>
                  <a:latin typeface="Museo 700"/>
                </a:rPr>
                <a:t>Research is extremely important for the universities; it shapes university image and reputation.”</a:t>
              </a:r>
              <a:endParaRPr lang="en-AU" sz="1400" dirty="0">
                <a:solidFill>
                  <a:srgbClr val="000000"/>
                </a:solidFill>
                <a:latin typeface="Museo 700"/>
              </a:endParaRPr>
            </a:p>
          </p:txBody>
        </p:sp>
        <p:sp>
          <p:nvSpPr>
            <p:cNvPr id="10" name="Rounded Rectangular Callout 9"/>
            <p:cNvSpPr/>
            <p:nvPr/>
          </p:nvSpPr>
          <p:spPr>
            <a:xfrm>
              <a:off x="6660231" y="2852936"/>
              <a:ext cx="2392289" cy="2029872"/>
            </a:xfrm>
            <a:prstGeom prst="wedgeRoundRectCallout">
              <a:avLst/>
            </a:prstGeom>
            <a:solidFill>
              <a:srgbClr val="DC291E">
                <a:lumMod val="40000"/>
                <a:lumOff val="60000"/>
              </a:srgbClr>
            </a:solidFill>
            <a:ln w="25400" cap="flat" cmpd="sng" algn="ctr">
              <a:solidFill>
                <a:srgbClr val="DC291E">
                  <a:lumMod val="40000"/>
                  <a:lumOff val="60000"/>
                </a:srgbClr>
              </a:solidFill>
              <a:prstDash val="solid"/>
            </a:ln>
            <a:effectLst/>
          </p:spPr>
          <p:txBody>
            <a:bodyPr lIns="36000" rIns="36000"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“Students are junior partners in a public institution and they are investing in their future and not just buying a qualification.” 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</p:grpSp>
      <p:pic>
        <p:nvPicPr>
          <p:cNvPr id="11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4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24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63399" y="1919877"/>
            <a:ext cx="8474159" cy="4533459"/>
            <a:chOff x="234954" y="2641685"/>
            <a:chExt cx="8474159" cy="4533459"/>
          </a:xfrm>
        </p:grpSpPr>
        <p:sp>
          <p:nvSpPr>
            <p:cNvPr id="13" name="Oval Callout 12"/>
            <p:cNvSpPr/>
            <p:nvPr/>
          </p:nvSpPr>
          <p:spPr>
            <a:xfrm>
              <a:off x="234954" y="2662001"/>
              <a:ext cx="2968894" cy="2208887"/>
            </a:xfrm>
            <a:prstGeom prst="wedgeEllipseCallout">
              <a:avLst>
                <a:gd name="adj1" fmla="val -48647"/>
                <a:gd name="adj2" fmla="val 44359"/>
              </a:avLst>
            </a:prstGeom>
            <a:solidFill>
              <a:srgbClr val="DC291E"/>
            </a:solidFill>
            <a:ln w="25400" cap="flat" cmpd="sng" algn="ctr">
              <a:solidFill>
                <a:srgbClr val="DC291E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US" sz="1400" kern="0" dirty="0" smtClean="0">
                  <a:solidFill>
                    <a:srgbClr val="FFFFFF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“I would like to see RMIT seize the opportunity to restate its commitment to make the ‘public good’ of its research, teaching and learning…” </a:t>
              </a:r>
              <a:endParaRPr lang="en-AU" sz="1400" kern="0" dirty="0">
                <a:solidFill>
                  <a:srgbClr val="FFFFFF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6044817" y="2641685"/>
              <a:ext cx="2664296" cy="1842768"/>
            </a:xfrm>
            <a:prstGeom prst="flowChartDocument">
              <a:avLst/>
            </a:prstGeom>
            <a:solidFill>
              <a:srgbClr val="DC291E">
                <a:lumMod val="40000"/>
                <a:lumOff val="60000"/>
              </a:srgbClr>
            </a:solidFill>
            <a:ln w="25400" cap="flat" cmpd="sng" algn="ctr">
              <a:solidFill>
                <a:srgbClr val="DC291E">
                  <a:lumMod val="40000"/>
                  <a:lumOff val="60000"/>
                </a:srgbClr>
              </a:solidFill>
              <a:prstDash val="solid"/>
            </a:ln>
            <a:effectLst/>
          </p:spPr>
          <p:txBody>
            <a:bodyPr lIns="36000" rIns="36000"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AU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rtl val="0"/>
                </a:rPr>
                <a:t>We are ‘industry facing’. The comment time and time again from potential employers and industry is that there is an ‘RMIT difference’.” 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15" name="Rounded Rectangular Callout 14"/>
            <p:cNvSpPr/>
            <p:nvPr/>
          </p:nvSpPr>
          <p:spPr>
            <a:xfrm>
              <a:off x="3347864" y="2641685"/>
              <a:ext cx="2592288" cy="1728192"/>
            </a:xfrm>
            <a:prstGeom prst="wedgeRoundRectCallout">
              <a:avLst/>
            </a:prstGeom>
            <a:solidFill>
              <a:srgbClr val="FFFFFF">
                <a:lumMod val="75000"/>
              </a:srgbClr>
            </a:solidFill>
            <a:ln w="25400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lIns="36000" rIns="36000" rtlCol="0" anchor="ctr"/>
            <a:lstStyle/>
            <a:p>
              <a:pPr algn="ctr">
                <a:lnSpc>
                  <a:spcPct val="115000"/>
                </a:lnSpc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US" sz="1400" dirty="0" smtClean="0">
                  <a:solidFill>
                    <a:srgbClr val="000000"/>
                  </a:solidFill>
                  <a:latin typeface="Museo 700"/>
                </a:rPr>
                <a:t>Apply a global lens across everything we do to become a true multinational operation.</a:t>
              </a: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”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16" name="Teardrop 15"/>
            <p:cNvSpPr/>
            <p:nvPr/>
          </p:nvSpPr>
          <p:spPr>
            <a:xfrm>
              <a:off x="4083481" y="4757874"/>
              <a:ext cx="2912424" cy="2417270"/>
            </a:xfrm>
            <a:prstGeom prst="teardrop">
              <a:avLst>
                <a:gd name="adj" fmla="val 109731"/>
              </a:avLst>
            </a:prstGeom>
            <a:solidFill>
              <a:srgbClr val="FFFFFF"/>
            </a:solidFill>
            <a:ln w="25400" cap="flat" cmpd="sng" algn="ctr">
              <a:solidFill>
                <a:srgbClr val="DC291E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lIns="0" tIns="0" rIns="0" bIns="0"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AU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AU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rtl val="0"/>
                </a:rPr>
                <a:t>Live up to the old motto of ‘a skilled hand and a cultivated mind’. RMIT has always been known for its graduates being job-ready – this needs to be re-emphasised.” 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</p:grpSp>
      <p:sp>
        <p:nvSpPr>
          <p:cNvPr id="8" name="Title 3"/>
          <p:cNvSpPr txBox="1">
            <a:spLocks/>
          </p:cNvSpPr>
          <p:nvPr/>
        </p:nvSpPr>
        <p:spPr>
          <a:xfrm>
            <a:off x="281499" y="332656"/>
            <a:ext cx="8860104" cy="74480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28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How are people telling us they want to #shapeRMIT?</a:t>
            </a:r>
          </a:p>
          <a:p>
            <a:r>
              <a:rPr lang="en-US" sz="1200" dirty="0">
                <a:solidFill>
                  <a:srgbClr val="FFFFFF"/>
                </a:solidFill>
              </a:rPr>
              <a:t>(illustrative feedback) </a:t>
            </a:r>
          </a:p>
        </p:txBody>
      </p:sp>
      <p:pic>
        <p:nvPicPr>
          <p:cNvPr id="9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5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67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\\ntapprdfs01n01.rmit.internal\el1\e24301\Configuration\Desktop\Forum tag cloud full screen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93" b="4715"/>
          <a:stretch/>
        </p:blipFill>
        <p:spPr bwMode="auto">
          <a:xfrm>
            <a:off x="467544" y="1924800"/>
            <a:ext cx="7992888" cy="4587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3"/>
          <p:cNvSpPr txBox="1">
            <a:spLocks/>
          </p:cNvSpPr>
          <p:nvPr/>
        </p:nvSpPr>
        <p:spPr>
          <a:xfrm>
            <a:off x="309737" y="309835"/>
            <a:ext cx="8860104" cy="74480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3200" dirty="0" smtClean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Live forum discussion</a:t>
            </a:r>
            <a:endParaRPr lang="en-US" sz="3200" dirty="0">
              <a:solidFill>
                <a:srgbClr val="FFFFFF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6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31640" y="1412776"/>
            <a:ext cx="41764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>
                <a:hlinkClick r:id="rId5"/>
              </a:rPr>
              <a:t>http://youtu.be/pEP7XoFVork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826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2477" r="3638"/>
          <a:stretch/>
        </p:blipFill>
        <p:spPr>
          <a:xfrm>
            <a:off x="-1" y="-27384"/>
            <a:ext cx="9144001" cy="6885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5676" y="2132856"/>
            <a:ext cx="7558324" cy="1096052"/>
          </a:xfrm>
          <a:solidFill>
            <a:schemeClr val="tx1">
              <a:lumMod val="75000"/>
            </a:schemeClr>
          </a:solidFill>
        </p:spPr>
        <p:txBody>
          <a:bodyPr anchor="ctr"/>
          <a:lstStyle/>
          <a:p>
            <a:r>
              <a:rPr lang="en-US" sz="3200" b="1" dirty="0" smtClean="0">
                <a:solidFill>
                  <a:schemeClr val="tx2"/>
                </a:solidFill>
                <a:latin typeface="Calibri" pitchFamily="34" charset="0"/>
                <a:cs typeface="Calibri" pitchFamily="34" charset="0"/>
              </a:rPr>
              <a:t>The developing strategy</a:t>
            </a:r>
            <a:endParaRPr lang="en-AU" sz="3200" b="1" dirty="0">
              <a:solidFill>
                <a:schemeClr val="tx2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30208" y="6434414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pic>
        <p:nvPicPr>
          <p:cNvPr id="8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98" y="2132856"/>
            <a:ext cx="1138173" cy="1096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769893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3"/>
          <p:cNvSpPr txBox="1">
            <a:spLocks/>
          </p:cNvSpPr>
          <p:nvPr/>
        </p:nvSpPr>
        <p:spPr bwMode="auto">
          <a:xfrm>
            <a:off x="250105" y="324520"/>
            <a:ext cx="5834063" cy="58420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rtl="0" eaLnBrk="0" fontAlgn="base" hangingPunct="0">
              <a:lnSpc>
                <a:spcPct val="105714"/>
              </a:lnSpc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charset="0"/>
              </a:defRPr>
            </a:lvl1pPr>
            <a:lvl2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charset="0"/>
              </a:defRPr>
            </a:lvl2pPr>
            <a:lvl3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3pPr>
            <a:lvl4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4pPr>
            <a:lvl5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5pPr>
            <a:lvl6pPr marL="4572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6pPr>
            <a:lvl7pPr marL="9144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7pPr>
            <a:lvl8pPr marL="13716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8pPr>
            <a:lvl9pPr marL="18288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9pPr>
          </a:lstStyle>
          <a:p>
            <a:pPr eaLnBrk="1" hangingPunct="1">
              <a:lnSpc>
                <a:spcPct val="106000"/>
              </a:lnSpc>
              <a:spcBef>
                <a:spcPct val="0"/>
              </a:spcBef>
              <a:buSzPct val="25000"/>
            </a:pPr>
            <a:r>
              <a:rPr lang="en-US" sz="32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#shapeRMIT Directions Paper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pic>
        <p:nvPicPr>
          <p:cNvPr id="8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712701" y="641722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179685" y="1628800"/>
            <a:ext cx="5832475" cy="4652233"/>
          </a:xfrm>
          <a:prstGeom prst="rect">
            <a:avLst/>
          </a:prstGeom>
          <a:noFill/>
          <a:ln>
            <a:noFill/>
          </a:ln>
        </p:spPr>
        <p:txBody>
          <a:bodyPr vert="horz" lIns="91425" tIns="91425" rIns="91425" bIns="91425" rtlCol="0" anchor="t" anchorCtr="0">
            <a:noAutofit/>
          </a:bodyPr>
          <a:lstStyle>
            <a:lvl1pPr marL="285750" indent="-171450" algn="l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Merriweather Sans"/>
              <a:buChar char="―"/>
              <a:defRPr sz="1400" kern="1200">
                <a:solidFill>
                  <a:schemeClr val="accent6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defTabSz="914400">
              <a:lnSpc>
                <a:spcPct val="150000"/>
              </a:lnSpc>
              <a:spcAft>
                <a:spcPts val="0"/>
              </a:spcAft>
              <a:buNone/>
            </a:pPr>
            <a:r>
              <a:rPr lang="en-AU" sz="2400" kern="13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AU" sz="2400" kern="1300" dirty="0">
                <a:latin typeface="Calibri" panose="020F0502020204030204" pitchFamily="34" charset="0"/>
                <a:cs typeface="Calibri" panose="020F0502020204030204" pitchFamily="34" charset="0"/>
                <a:hlinkClick r:id="rId5" action="ppaction://hlinkfile"/>
              </a:rPr>
              <a:t>Directions Paper </a:t>
            </a:r>
            <a:r>
              <a:rPr lang="en-AU" sz="2400" kern="1300" dirty="0">
                <a:latin typeface="Calibri" panose="020F0502020204030204" pitchFamily="34" charset="0"/>
                <a:cs typeface="Calibri" panose="020F0502020204030204" pitchFamily="34" charset="0"/>
              </a:rPr>
              <a:t>is designed to:</a:t>
            </a: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 on positive engagement </a:t>
            </a: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out the context for change </a:t>
            </a: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 a common understanding of </a:t>
            </a:r>
            <a:r>
              <a:rPr lang="en-AU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issues and proposed directions</a:t>
            </a:r>
            <a:endParaRPr lang="en-AU" sz="2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Test, refine and build support for </a:t>
            </a:r>
            <a:r>
              <a:rPr lang="en-AU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ideas</a:t>
            </a:r>
            <a:endParaRPr lang="en-AU" sz="2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 ownership across the RMIT community </a:t>
            </a:r>
            <a:r>
              <a:rPr lang="en-AU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</a:t>
            </a: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2016 and </a:t>
            </a:r>
            <a:r>
              <a:rPr lang="en-AU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beyond</a:t>
            </a: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800" dirty="0" smtClean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defTabSz="914400">
              <a:lnSpc>
                <a:spcPct val="130000"/>
              </a:lnSpc>
              <a:spcAft>
                <a:spcPts val="600"/>
              </a:spcAft>
              <a:buNone/>
            </a:pPr>
            <a:endParaRPr lang="en-AU" sz="2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  <a:spcAft>
                <a:spcPts val="0"/>
              </a:spcAft>
              <a:buFont typeface="Arial" pitchFamily="34" charset="0"/>
              <a:buChar char="•"/>
            </a:pPr>
            <a:endParaRPr lang="en-AU" sz="2000" kern="1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2608625"/>
            <a:ext cx="2915550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42628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528" y="1628800"/>
            <a:ext cx="8098905" cy="4680519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>Since the beginning of June when our new </a:t>
            </a:r>
            <a:r>
              <a:rPr lang="en-AU" sz="2200" dirty="0">
                <a:latin typeface="Calibri" pitchFamily="34" charset="0"/>
                <a:cs typeface="Calibri" pitchFamily="34" charset="0"/>
                <a:hlinkClick r:id="rId3"/>
              </a:rPr>
              <a:t>shapermit.com </a:t>
            </a:r>
            <a:r>
              <a:rPr lang="en-AU" sz="2200" dirty="0" smtClean="0">
                <a:latin typeface="Calibri" pitchFamily="34" charset="0"/>
                <a:cs typeface="Calibri" pitchFamily="34" charset="0"/>
              </a:rPr>
              <a:t>website launched: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More than 51,000 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total page views </a:t>
            </a:r>
            <a:endParaRPr lang="en-AU" sz="2200" dirty="0" smtClean="0">
              <a:latin typeface="Calibri" pitchFamily="34" charset="0"/>
              <a:cs typeface="Calibri" pitchFamily="34" charset="0"/>
            </a:endParaRPr>
          </a:p>
          <a:p>
            <a:pPr marL="114300" indent="0">
              <a:buNone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/>
            </a:r>
            <a:br>
              <a:rPr lang="en-AU" sz="2200" dirty="0">
                <a:latin typeface="Calibri" pitchFamily="34" charset="0"/>
                <a:cs typeface="Calibri" pitchFamily="34" charset="0"/>
              </a:rPr>
            </a:b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On 24 August (launch of the Directions Paper)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 there </a:t>
            </a:r>
            <a:r>
              <a:rPr lang="en-AU" sz="2200" dirty="0" smtClean="0">
                <a:latin typeface="Calibri" pitchFamily="34" charset="0"/>
                <a:cs typeface="Calibri" pitchFamily="34" charset="0"/>
              </a:rPr>
              <a:t>were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: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>7,948 page views </a:t>
            </a:r>
            <a:endParaRPr lang="en-AU" sz="2200" dirty="0" smtClean="0">
              <a:latin typeface="Calibri" pitchFamily="34" charset="0"/>
              <a:cs typeface="Calibri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1,539 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sessions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Users 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spent an average of 5 minutes and 12 seconds on </a:t>
            </a:r>
            <a:r>
              <a:rPr lang="en-AU" sz="2200" dirty="0">
                <a:latin typeface="Calibri" pitchFamily="34" charset="0"/>
                <a:cs typeface="Calibri" pitchFamily="34" charset="0"/>
                <a:hlinkClick r:id="rId3"/>
              </a:rPr>
              <a:t>shapermit.com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 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>62.83 per cent of users were new visitors to the website  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>More than 4,700 total page views of the Directions Paper </a:t>
            </a:r>
          </a:p>
          <a:p>
            <a:pPr lvl="0">
              <a:buFont typeface="Wingdings" charset="2"/>
              <a:buChar char="§"/>
            </a:pPr>
            <a:endParaRPr lang="en-US" sz="1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lvl="0" indent="0"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lvl="0" indent="0"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buFont typeface="Arial" pitchFamily="34" charset="0"/>
              <a:buChar char="•"/>
            </a:pPr>
            <a:endParaRPr lang="en-AU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3850" y="188640"/>
            <a:ext cx="8712200" cy="792088"/>
          </a:xfrm>
        </p:spPr>
        <p:txBody>
          <a:bodyPr lIns="0" tIns="0" rIns="0" bIns="0">
            <a:noAutofit/>
          </a:bodyPr>
          <a:lstStyle/>
          <a:p>
            <a:r>
              <a:rPr lang="en-US" kern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journey is creating positive momentum and engagement</a:t>
            </a:r>
            <a:endParaRPr lang="en-US" sz="1400" kern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676456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6800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MIT_2013_Official">
  <a:themeElements>
    <a:clrScheme name="Custom 1">
      <a:dk1>
        <a:srgbClr val="FFFFFF"/>
      </a:dk1>
      <a:lt1>
        <a:srgbClr val="DC291E"/>
      </a:lt1>
      <a:dk2>
        <a:srgbClr val="000000"/>
      </a:dk2>
      <a:lt2>
        <a:srgbClr val="DC291E"/>
      </a:lt2>
      <a:accent1>
        <a:srgbClr val="DC291E"/>
      </a:accent1>
      <a:accent2>
        <a:srgbClr val="000000"/>
      </a:accent2>
      <a:accent3>
        <a:srgbClr val="DC291E"/>
      </a:accent3>
      <a:accent4>
        <a:srgbClr val="000000"/>
      </a:accent4>
      <a:accent5>
        <a:srgbClr val="DC291E"/>
      </a:accent5>
      <a:accent6>
        <a:srgbClr val="000000"/>
      </a:accent6>
      <a:hlink>
        <a:srgbClr val="0000FF"/>
      </a:hlink>
      <a:folHlink>
        <a:srgbClr val="DC291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27720</TotalTime>
  <Words>861</Words>
  <Application>Microsoft Office PowerPoint</Application>
  <PresentationFormat>On-screen Show (4:3)</PresentationFormat>
  <Paragraphs>139</Paragraphs>
  <Slides>17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RMIT_2013_Official</vt:lpstr>
      <vt:lpstr>#ShapeRMIT project update, developing strategy and next steps:  1 September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developing strategy</vt:lpstr>
      <vt:lpstr>PowerPoint Presentation</vt:lpstr>
      <vt:lpstr>The journey is creating positive momentum and engagement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dates</vt:lpstr>
      <vt:lpstr>The whole RMIT community can #shapeRMIT</vt:lpstr>
    </vt:vector>
  </TitlesOfParts>
  <Company>RMIT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ShapeRMIT Resources Planning Group Workshop</dc:title>
  <dc:creator>Claire Homsey</dc:creator>
  <cp:lastModifiedBy>Madeleine Babiolakis</cp:lastModifiedBy>
  <cp:revision>546</cp:revision>
  <cp:lastPrinted>2015-08-27T02:10:47Z</cp:lastPrinted>
  <dcterms:created xsi:type="dcterms:W3CDTF">2014-10-01T23:00:57Z</dcterms:created>
  <dcterms:modified xsi:type="dcterms:W3CDTF">2015-09-14T00:02:51Z</dcterms:modified>
</cp:coreProperties>
</file>

<file path=docProps/thumbnail.jpeg>
</file>